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114" r:id="rId3"/>
    <p:sldId id="1092" r:id="rId4"/>
    <p:sldId id="1121" r:id="rId5"/>
    <p:sldId id="1122" r:id="rId6"/>
    <p:sldId id="1123" r:id="rId7"/>
    <p:sldId id="1125" r:id="rId8"/>
    <p:sldId id="1120"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609" autoAdjust="0"/>
    <p:restoredTop sz="82473" autoAdjust="0"/>
  </p:normalViewPr>
  <p:slideViewPr>
    <p:cSldViewPr>
      <p:cViewPr varScale="1">
        <p:scale>
          <a:sx n="173" d="100"/>
          <a:sy n="173" d="100"/>
        </p:scale>
        <p:origin x="184" y="83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11/5/21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485728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28265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419257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013544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339226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38563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923067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Colossians 2:6-15</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4916218"/>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6 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Therefore, as you received Christ Jesus the Lord, so walk in him,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7 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rooted and built up in him and established in the faith, just as you were taught, abounding in thanksgiving. </a:t>
            </a:r>
          </a:p>
          <a:p>
            <a:pPr indent="152400">
              <a:lnSpc>
                <a:spcPct val="115000"/>
              </a:lnSpc>
              <a:spcAft>
                <a:spcPts val="1000"/>
              </a:spcAft>
            </a:pP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p>
          <a:p>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8 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See to it that no one takes you captive by philosophy and empty deceit, according to human tradition, according to the elemental spirits of the world, and not according to Christ.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9 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in him the whole fullness of deity dwells bodily,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10 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you have been filled in him, who is the head of all rule and authority. </a:t>
            </a:r>
          </a:p>
        </p:txBody>
      </p:sp>
    </p:spTree>
    <p:extLst>
      <p:ext uri="{BB962C8B-B14F-4D97-AF65-F5344CB8AC3E}">
        <p14:creationId xmlns:p14="http://schemas.microsoft.com/office/powerpoint/2010/main" val="1033996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116785"/>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11 </a:t>
            </a:r>
            <a:r>
              <a:rPr lang="en-AU" sz="2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 him also you were circumcised with a circumcision made without hands, by putting off the body of the flesh, by the circumcision of Christ, </a:t>
            </a:r>
            <a:r>
              <a:rPr lang="en-AU" sz="26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12 </a:t>
            </a:r>
            <a:r>
              <a:rPr lang="en-AU" sz="2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having been buried with him in baptism, in which you were also raised with him through faith in the powerful working of God, who raised him from the dead.  </a:t>
            </a:r>
            <a:r>
              <a:rPr lang="en-AU" sz="26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13 </a:t>
            </a:r>
            <a:r>
              <a:rPr lang="en-AU" sz="2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you, who were dead in your trespasses and the uncircumcision of your flesh, God made alive together with him, having forgiven us all our trespasses, </a:t>
            </a:r>
            <a:r>
              <a:rPr lang="en-AU" sz="26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14 </a:t>
            </a:r>
            <a:r>
              <a:rPr lang="en-AU" sz="2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by cancelling the record of debt that stood against us with its legal demands.  This he set aside, nailing it to the cross.  </a:t>
            </a:r>
            <a:r>
              <a:rPr lang="en-AU" sz="26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15 </a:t>
            </a:r>
            <a:r>
              <a:rPr lang="en-AU" sz="2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He disarmed the rulers and authorities and put them to open shame, by triumphing over them in him.</a:t>
            </a:r>
            <a:r>
              <a:rPr lang="en-AU" sz="2600" dirty="0">
                <a:solidFill>
                  <a:schemeClr val="bg1"/>
                </a:solidFill>
                <a:latin typeface="Times New Roman" panose="02020603050405020304" pitchFamily="18" charset="0"/>
                <a:cs typeface="Times New Roman" panose="02020603050405020304" pitchFamily="18" charset="0"/>
              </a:rPr>
              <a:t> </a:t>
            </a:r>
            <a:endParaRPr lang="en-AU" sz="2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76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452386"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Walking, Alive with Christ</a:t>
            </a:r>
            <a:endParaRPr lang="en-AU" b="1"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B7233656-F6C7-B847-A661-0C414665810D}"/>
              </a:ext>
            </a:extLst>
          </p:cNvPr>
          <p:cNvSpPr txBox="1"/>
          <p:nvPr/>
        </p:nvSpPr>
        <p:spPr>
          <a:xfrm>
            <a:off x="-1" y="261611"/>
            <a:ext cx="8959957"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Becoming a Christian isn’t a life-goal we tick off our list – it’s a life to be lived.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old life is crucified and buried with Christ. Raised to a new life to walk with Him</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death and resurrection of Christ, is the centrepiece of our faith.</a:t>
            </a:r>
          </a:p>
        </p:txBody>
      </p:sp>
      <p:sp>
        <p:nvSpPr>
          <p:cNvPr id="18" name="Rectangle 17">
            <a:extLst>
              <a:ext uri="{FF2B5EF4-FFF2-40B4-BE49-F238E27FC236}">
                <a16:creationId xmlns:a16="http://schemas.microsoft.com/office/drawing/2014/main" id="{8FDA8848-DDB0-E144-9678-4503D3B2EBF9}"/>
              </a:ext>
            </a:extLst>
          </p:cNvPr>
          <p:cNvSpPr/>
          <p:nvPr/>
        </p:nvSpPr>
        <p:spPr>
          <a:xfrm>
            <a:off x="899592" y="1467578"/>
            <a:ext cx="6516218" cy="1025152"/>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Therefore, as you received Christ Jesus the Lord, so walk in him,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dirty="0">
                <a:latin typeface="Comic Sans MS" panose="030F0902030302020204" pitchFamily="66" charset="0"/>
                <a:ea typeface="Times New Roman" panose="02020603050405020304" pitchFamily="18" charset="0"/>
                <a:cs typeface="Times New Roman" panose="02020603050405020304" pitchFamily="18" charset="0"/>
              </a:rPr>
              <a:t>rooted and built up in him and established in the faith, just as you were taught, abounding in thanksgiving.</a:t>
            </a:r>
            <a:r>
              <a:rPr lang="en-AU" dirty="0"/>
              <a:t> </a:t>
            </a:r>
            <a:endParaRPr lang="en-AU" u="sng"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421703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uiExpand="1" build="p"/>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452386"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Walking, Alive with Christ</a:t>
            </a:r>
            <a:endParaRPr lang="en-AU" b="1"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7FF37BE-DBA3-9A44-899E-EABB397A2209}"/>
              </a:ext>
            </a:extLst>
          </p:cNvPr>
          <p:cNvSpPr txBox="1"/>
          <p:nvPr/>
        </p:nvSpPr>
        <p:spPr>
          <a:xfrm>
            <a:off x="79021" y="1148824"/>
            <a:ext cx="8882191"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Resist the pressure to add anything to our faith in Christ</a:t>
            </a:r>
          </a:p>
        </p:txBody>
      </p:sp>
      <p:sp>
        <p:nvSpPr>
          <p:cNvPr id="16" name="TextBox 15">
            <a:extLst>
              <a:ext uri="{FF2B5EF4-FFF2-40B4-BE49-F238E27FC236}">
                <a16:creationId xmlns:a16="http://schemas.microsoft.com/office/drawing/2014/main" id="{F546458C-CF86-D44C-B7F2-5EBB7C5D0355}"/>
              </a:ext>
            </a:extLst>
          </p:cNvPr>
          <p:cNvSpPr txBox="1"/>
          <p:nvPr/>
        </p:nvSpPr>
        <p:spPr>
          <a:xfrm>
            <a:off x="-4532" y="1504958"/>
            <a:ext cx="9148532"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Godly wisdom is found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Worldly (empty and deceptive) wisdom is found in:</a:t>
            </a:r>
          </a:p>
          <a:p>
            <a:pPr marL="742950" lvl="1" indent="-28575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the accepted ‘norms’ of a people group (the understanding &amp; values of a society)</a:t>
            </a:r>
          </a:p>
          <a:p>
            <a:pPr marL="742950" lvl="1" indent="-28575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originates from demonic powers </a:t>
            </a:r>
          </a:p>
        </p:txBody>
      </p:sp>
      <p:sp>
        <p:nvSpPr>
          <p:cNvPr id="17" name="TextBox 16">
            <a:extLst>
              <a:ext uri="{FF2B5EF4-FFF2-40B4-BE49-F238E27FC236}">
                <a16:creationId xmlns:a16="http://schemas.microsoft.com/office/drawing/2014/main" id="{B7233656-F6C7-B847-A661-0C414665810D}"/>
              </a:ext>
            </a:extLst>
          </p:cNvPr>
          <p:cNvSpPr txBox="1"/>
          <p:nvPr/>
        </p:nvSpPr>
        <p:spPr>
          <a:xfrm>
            <a:off x="-1" y="261611"/>
            <a:ext cx="8959957"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Becoming a Christian isn’t a life-goal we tick off our list – it’s a life to be lived.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old life is crucified and buried with Christ. Raised to a new life to walk with Him</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death and resurrection of Christ, is the centrepiece of our faith.</a:t>
            </a:r>
          </a:p>
        </p:txBody>
      </p:sp>
      <p:sp>
        <p:nvSpPr>
          <p:cNvPr id="18" name="Rectangle 17">
            <a:extLst>
              <a:ext uri="{FF2B5EF4-FFF2-40B4-BE49-F238E27FC236}">
                <a16:creationId xmlns:a16="http://schemas.microsoft.com/office/drawing/2014/main" id="{8FDA8848-DDB0-E144-9678-4503D3B2EBF9}"/>
              </a:ext>
            </a:extLst>
          </p:cNvPr>
          <p:cNvSpPr/>
          <p:nvPr/>
        </p:nvSpPr>
        <p:spPr>
          <a:xfrm>
            <a:off x="971600" y="3012808"/>
            <a:ext cx="6737894" cy="1025152"/>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dirty="0">
                <a:latin typeface="Comic Sans MS" panose="030F0902030302020204" pitchFamily="66" charset="0"/>
                <a:ea typeface="Times New Roman" panose="02020603050405020304" pitchFamily="18" charset="0"/>
                <a:cs typeface="Times New Roman" panose="02020603050405020304" pitchFamily="18" charset="0"/>
              </a:rPr>
              <a:t>See to it that no one takes you captive by philosophy and empty deceit, according to human tradition, according to the elemental spirits of the world, and not according to Christ.</a:t>
            </a:r>
            <a:r>
              <a:rPr lang="en-AU" dirty="0"/>
              <a:t> </a:t>
            </a:r>
            <a:endParaRPr lang="en-AU" u="sng" dirty="0">
              <a:latin typeface="Comic Sans MS" panose="030F0902030302020204" pitchFamily="66" charset="0"/>
              <a:ea typeface="Times New Roman" panose="02020603050405020304" pitchFamily="18" charset="0"/>
            </a:endParaRPr>
          </a:p>
        </p:txBody>
      </p:sp>
      <p:sp>
        <p:nvSpPr>
          <p:cNvPr id="8" name="TextBox 7">
            <a:extLst>
              <a:ext uri="{FF2B5EF4-FFF2-40B4-BE49-F238E27FC236}">
                <a16:creationId xmlns:a16="http://schemas.microsoft.com/office/drawing/2014/main" id="{1E0757B1-45B1-EC4C-BB54-9B17A632BBD0}"/>
              </a:ext>
            </a:extLst>
          </p:cNvPr>
          <p:cNvSpPr txBox="1"/>
          <p:nvPr/>
        </p:nvSpPr>
        <p:spPr>
          <a:xfrm>
            <a:off x="-1" y="2643476"/>
            <a:ext cx="914400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Worldly wisdom (in opposition to Christ) is empty and deceptive – takes us away from Christ</a:t>
            </a:r>
          </a:p>
        </p:txBody>
      </p:sp>
      <p:sp>
        <p:nvSpPr>
          <p:cNvPr id="9" name="TextBox 8">
            <a:extLst>
              <a:ext uri="{FF2B5EF4-FFF2-40B4-BE49-F238E27FC236}">
                <a16:creationId xmlns:a16="http://schemas.microsoft.com/office/drawing/2014/main" id="{4FE1AFB0-360E-7644-A286-B13273859B29}"/>
              </a:ext>
            </a:extLst>
          </p:cNvPr>
          <p:cNvSpPr txBox="1"/>
          <p:nvPr/>
        </p:nvSpPr>
        <p:spPr>
          <a:xfrm>
            <a:off x="5279" y="4032134"/>
            <a:ext cx="8882191"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There is no other source of Godly Wisdom.  Christ is the fullness of God.  Nothing to add.</a:t>
            </a:r>
          </a:p>
        </p:txBody>
      </p:sp>
      <p:sp>
        <p:nvSpPr>
          <p:cNvPr id="10" name="Rectangle 9">
            <a:extLst>
              <a:ext uri="{FF2B5EF4-FFF2-40B4-BE49-F238E27FC236}">
                <a16:creationId xmlns:a16="http://schemas.microsoft.com/office/drawing/2014/main" id="{D20DDAB7-62A3-1343-B9E3-9B4F4A38BC68}"/>
              </a:ext>
            </a:extLst>
          </p:cNvPr>
          <p:cNvSpPr/>
          <p:nvPr/>
        </p:nvSpPr>
        <p:spPr>
          <a:xfrm>
            <a:off x="1001117" y="5008396"/>
            <a:ext cx="7245902" cy="706604"/>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dirty="0">
                <a:latin typeface="Comic Sans MS" panose="030F0902030302020204" pitchFamily="66" charset="0"/>
                <a:ea typeface="Times New Roman" panose="02020603050405020304" pitchFamily="18" charset="0"/>
                <a:cs typeface="Times New Roman" panose="02020603050405020304" pitchFamily="18" charset="0"/>
              </a:rPr>
              <a:t>For in him </a:t>
            </a:r>
            <a:r>
              <a:rPr lang="en-AU" u="sng" dirty="0">
                <a:latin typeface="Comic Sans MS" panose="030F0902030302020204" pitchFamily="66" charset="0"/>
                <a:ea typeface="Times New Roman" panose="02020603050405020304" pitchFamily="18" charset="0"/>
                <a:cs typeface="Times New Roman" panose="02020603050405020304" pitchFamily="18" charset="0"/>
              </a:rPr>
              <a:t>the whole fullness of deity dwells bodily</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dirty="0">
                <a:latin typeface="Comic Sans MS" panose="030F0902030302020204" pitchFamily="66" charset="0"/>
                <a:ea typeface="Times New Roman" panose="02020603050405020304" pitchFamily="18" charset="0"/>
                <a:cs typeface="Times New Roman" panose="02020603050405020304" pitchFamily="18" charset="0"/>
              </a:rPr>
              <a:t>and you have been filled in him, who is the head of all rule and authority.</a:t>
            </a:r>
            <a:r>
              <a:rPr lang="en-AU" dirty="0"/>
              <a:t> </a:t>
            </a:r>
            <a:endParaRPr lang="en-AU" u="sng"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4160630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8" grpId="0"/>
      <p:bldP spid="9" grpId="0"/>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452386"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Walking, Alive with Christ</a:t>
            </a:r>
            <a:endParaRPr lang="en-AU" b="1"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7FF37BE-DBA3-9A44-899E-EABB397A2209}"/>
              </a:ext>
            </a:extLst>
          </p:cNvPr>
          <p:cNvSpPr txBox="1"/>
          <p:nvPr/>
        </p:nvSpPr>
        <p:spPr>
          <a:xfrm>
            <a:off x="79021" y="1148824"/>
            <a:ext cx="8882191"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Resist the pressure to add anything to our faith in Christ</a:t>
            </a:r>
          </a:p>
        </p:txBody>
      </p:sp>
      <p:sp>
        <p:nvSpPr>
          <p:cNvPr id="16" name="TextBox 15">
            <a:extLst>
              <a:ext uri="{FF2B5EF4-FFF2-40B4-BE49-F238E27FC236}">
                <a16:creationId xmlns:a16="http://schemas.microsoft.com/office/drawing/2014/main" id="{F546458C-CF86-D44C-B7F2-5EBB7C5D0355}"/>
              </a:ext>
            </a:extLst>
          </p:cNvPr>
          <p:cNvSpPr txBox="1"/>
          <p:nvPr/>
        </p:nvSpPr>
        <p:spPr>
          <a:xfrm>
            <a:off x="-4532" y="1504958"/>
            <a:ext cx="9148532"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Godly wisdom is found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Worldly (empty and deceptive) wisdom is found in:</a:t>
            </a:r>
          </a:p>
          <a:p>
            <a:pPr marL="742950" lvl="1" indent="-28575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the accepted ‘norms’ of a people group (the understanding &amp; values of a society)</a:t>
            </a:r>
          </a:p>
          <a:p>
            <a:pPr marL="742950" lvl="1" indent="-28575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originates from demonic powers </a:t>
            </a:r>
          </a:p>
        </p:txBody>
      </p:sp>
      <p:sp>
        <p:nvSpPr>
          <p:cNvPr id="17" name="TextBox 16">
            <a:extLst>
              <a:ext uri="{FF2B5EF4-FFF2-40B4-BE49-F238E27FC236}">
                <a16:creationId xmlns:a16="http://schemas.microsoft.com/office/drawing/2014/main" id="{B7233656-F6C7-B847-A661-0C414665810D}"/>
              </a:ext>
            </a:extLst>
          </p:cNvPr>
          <p:cNvSpPr txBox="1"/>
          <p:nvPr/>
        </p:nvSpPr>
        <p:spPr>
          <a:xfrm>
            <a:off x="-1" y="261611"/>
            <a:ext cx="8959957"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Becoming a Christian isn’t a life-goal we tick off our list – it’s a life to be lived.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old life is crucified and buried with Christ. Raised to a new life to walk with Him</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death and resurrection of Christ, is the centrepiece of our faith.</a:t>
            </a:r>
          </a:p>
        </p:txBody>
      </p:sp>
      <p:sp>
        <p:nvSpPr>
          <p:cNvPr id="8" name="TextBox 7">
            <a:extLst>
              <a:ext uri="{FF2B5EF4-FFF2-40B4-BE49-F238E27FC236}">
                <a16:creationId xmlns:a16="http://schemas.microsoft.com/office/drawing/2014/main" id="{1E0757B1-45B1-EC4C-BB54-9B17A632BBD0}"/>
              </a:ext>
            </a:extLst>
          </p:cNvPr>
          <p:cNvSpPr txBox="1"/>
          <p:nvPr/>
        </p:nvSpPr>
        <p:spPr>
          <a:xfrm>
            <a:off x="-1" y="2643476"/>
            <a:ext cx="914400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Worldly wisdom (in opposition to Christ) is empty and deceptive – takes us away from Christ</a:t>
            </a:r>
          </a:p>
        </p:txBody>
      </p:sp>
      <p:sp>
        <p:nvSpPr>
          <p:cNvPr id="9" name="TextBox 8">
            <a:extLst>
              <a:ext uri="{FF2B5EF4-FFF2-40B4-BE49-F238E27FC236}">
                <a16:creationId xmlns:a16="http://schemas.microsoft.com/office/drawing/2014/main" id="{4FE1AFB0-360E-7644-A286-B13273859B29}"/>
              </a:ext>
            </a:extLst>
          </p:cNvPr>
          <p:cNvSpPr txBox="1"/>
          <p:nvPr/>
        </p:nvSpPr>
        <p:spPr>
          <a:xfrm>
            <a:off x="216841" y="2929508"/>
            <a:ext cx="8882191"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There is no other source of Godly Wisdom.  Christ is the fullness of God.  Nothing to add.</a:t>
            </a:r>
          </a:p>
        </p:txBody>
      </p:sp>
      <p:sp>
        <p:nvSpPr>
          <p:cNvPr id="10" name="Rectangle 9">
            <a:extLst>
              <a:ext uri="{FF2B5EF4-FFF2-40B4-BE49-F238E27FC236}">
                <a16:creationId xmlns:a16="http://schemas.microsoft.com/office/drawing/2014/main" id="{D20DDAB7-62A3-1343-B9E3-9B4F4A38BC68}"/>
              </a:ext>
            </a:extLst>
          </p:cNvPr>
          <p:cNvSpPr/>
          <p:nvPr/>
        </p:nvSpPr>
        <p:spPr>
          <a:xfrm>
            <a:off x="171873" y="3298840"/>
            <a:ext cx="8460432" cy="1344792"/>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dirty="0">
                <a:latin typeface="Comic Sans MS" panose="030F0902030302020204" pitchFamily="66" charset="0"/>
                <a:ea typeface="Times New Roman" panose="02020603050405020304" pitchFamily="18" charset="0"/>
                <a:cs typeface="Times New Roman" panose="02020603050405020304" pitchFamily="18" charset="0"/>
              </a:rPr>
              <a:t>In him also you were circumcised with a circumcision made without hands, by putting off the body of the flesh, by the circumcision of Christ,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dirty="0">
                <a:latin typeface="Comic Sans MS" panose="030F0902030302020204" pitchFamily="66" charset="0"/>
                <a:ea typeface="Times New Roman" panose="02020603050405020304" pitchFamily="18" charset="0"/>
                <a:cs typeface="Times New Roman" panose="02020603050405020304" pitchFamily="18" charset="0"/>
              </a:rPr>
              <a:t>having been buried with him in baptism, in which you were also raised with him through faith in the powerful working of God, who raised him from the dead. </a:t>
            </a:r>
            <a:endParaRPr lang="en-AU" u="sng" dirty="0">
              <a:latin typeface="Comic Sans MS" panose="030F0902030302020204" pitchFamily="66" charset="0"/>
              <a:ea typeface="Times New Roman" panose="02020603050405020304" pitchFamily="18" charset="0"/>
            </a:endParaRPr>
          </a:p>
        </p:txBody>
      </p:sp>
      <p:sp>
        <p:nvSpPr>
          <p:cNvPr id="11" name="TextBox 10">
            <a:extLst>
              <a:ext uri="{FF2B5EF4-FFF2-40B4-BE49-F238E27FC236}">
                <a16:creationId xmlns:a16="http://schemas.microsoft.com/office/drawing/2014/main" id="{9306BA2E-CFD2-BD4F-9B16-A9FF5363A7F1}"/>
              </a:ext>
            </a:extLst>
          </p:cNvPr>
          <p:cNvSpPr txBox="1"/>
          <p:nvPr/>
        </p:nvSpPr>
        <p:spPr>
          <a:xfrm>
            <a:off x="125360" y="4708249"/>
            <a:ext cx="8959957"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old allegiances to false gods and their deceptive worldly wisdom are put to death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new allegiance to the only true and complete source of Godly Wisdom  ––  Christ</a:t>
            </a:r>
          </a:p>
        </p:txBody>
      </p:sp>
    </p:spTree>
    <p:extLst>
      <p:ext uri="{BB962C8B-B14F-4D97-AF65-F5344CB8AC3E}">
        <p14:creationId xmlns:p14="http://schemas.microsoft.com/office/powerpoint/2010/main" val="2121029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452386"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Walking, Alive with Christ</a:t>
            </a:r>
            <a:endParaRPr lang="en-AU" b="1"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7FF37BE-DBA3-9A44-899E-EABB397A2209}"/>
              </a:ext>
            </a:extLst>
          </p:cNvPr>
          <p:cNvSpPr txBox="1"/>
          <p:nvPr/>
        </p:nvSpPr>
        <p:spPr>
          <a:xfrm>
            <a:off x="123586" y="788984"/>
            <a:ext cx="8882191"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Resist the pressure to add anything to our faith in Christ</a:t>
            </a:r>
          </a:p>
        </p:txBody>
      </p:sp>
      <p:sp>
        <p:nvSpPr>
          <p:cNvPr id="16" name="TextBox 15">
            <a:extLst>
              <a:ext uri="{FF2B5EF4-FFF2-40B4-BE49-F238E27FC236}">
                <a16:creationId xmlns:a16="http://schemas.microsoft.com/office/drawing/2014/main" id="{F546458C-CF86-D44C-B7F2-5EBB7C5D0355}"/>
              </a:ext>
            </a:extLst>
          </p:cNvPr>
          <p:cNvSpPr txBox="1"/>
          <p:nvPr/>
        </p:nvSpPr>
        <p:spPr>
          <a:xfrm>
            <a:off x="-4532" y="1013969"/>
            <a:ext cx="9148532"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Godly wisdom is found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Worldly (empty and deceptive) wisdom is found in:</a:t>
            </a:r>
          </a:p>
          <a:p>
            <a:pPr marL="742950" lvl="1" indent="-28575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the accepted ‘norms’ of a people group (the understanding &amp; values of a society)</a:t>
            </a:r>
          </a:p>
          <a:p>
            <a:pPr marL="742950" lvl="1" indent="-28575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originates from demonic powers </a:t>
            </a:r>
          </a:p>
        </p:txBody>
      </p:sp>
      <p:sp>
        <p:nvSpPr>
          <p:cNvPr id="17" name="TextBox 16">
            <a:extLst>
              <a:ext uri="{FF2B5EF4-FFF2-40B4-BE49-F238E27FC236}">
                <a16:creationId xmlns:a16="http://schemas.microsoft.com/office/drawing/2014/main" id="{B7233656-F6C7-B847-A661-0C414665810D}"/>
              </a:ext>
            </a:extLst>
          </p:cNvPr>
          <p:cNvSpPr txBox="1"/>
          <p:nvPr/>
        </p:nvSpPr>
        <p:spPr>
          <a:xfrm>
            <a:off x="-1" y="261611"/>
            <a:ext cx="8959957"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Becoming a Christian isn’t a life-goal we tick off our list – it’s a life to be lived.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old life is crucified and buried with Christ. Raised to a new life to walk with Him</a:t>
            </a:r>
          </a:p>
        </p:txBody>
      </p:sp>
      <p:sp>
        <p:nvSpPr>
          <p:cNvPr id="8" name="TextBox 7">
            <a:extLst>
              <a:ext uri="{FF2B5EF4-FFF2-40B4-BE49-F238E27FC236}">
                <a16:creationId xmlns:a16="http://schemas.microsoft.com/office/drawing/2014/main" id="{1E0757B1-45B1-EC4C-BB54-9B17A632BBD0}"/>
              </a:ext>
            </a:extLst>
          </p:cNvPr>
          <p:cNvSpPr txBox="1"/>
          <p:nvPr/>
        </p:nvSpPr>
        <p:spPr>
          <a:xfrm>
            <a:off x="0" y="2095340"/>
            <a:ext cx="914400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Worldly wisdom (in opposition to Christ) is empty and deceptive – takes us away from Christ</a:t>
            </a:r>
          </a:p>
        </p:txBody>
      </p:sp>
      <p:sp>
        <p:nvSpPr>
          <p:cNvPr id="9" name="TextBox 8">
            <a:extLst>
              <a:ext uri="{FF2B5EF4-FFF2-40B4-BE49-F238E27FC236}">
                <a16:creationId xmlns:a16="http://schemas.microsoft.com/office/drawing/2014/main" id="{4FE1AFB0-360E-7644-A286-B13273859B29}"/>
              </a:ext>
            </a:extLst>
          </p:cNvPr>
          <p:cNvSpPr txBox="1"/>
          <p:nvPr/>
        </p:nvSpPr>
        <p:spPr>
          <a:xfrm>
            <a:off x="171873" y="2398725"/>
            <a:ext cx="8882191"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There is no other source of Godly Wisdom.  Christ is the fullness of God.  Nothing to add.</a:t>
            </a:r>
          </a:p>
        </p:txBody>
      </p:sp>
      <p:sp>
        <p:nvSpPr>
          <p:cNvPr id="10" name="Rectangle 9">
            <a:extLst>
              <a:ext uri="{FF2B5EF4-FFF2-40B4-BE49-F238E27FC236}">
                <a16:creationId xmlns:a16="http://schemas.microsoft.com/office/drawing/2014/main" id="{D20DDAB7-62A3-1343-B9E3-9B4F4A38BC68}"/>
              </a:ext>
            </a:extLst>
          </p:cNvPr>
          <p:cNvSpPr/>
          <p:nvPr/>
        </p:nvSpPr>
        <p:spPr>
          <a:xfrm>
            <a:off x="539552" y="3510654"/>
            <a:ext cx="7640487" cy="1343701"/>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dirty="0">
                <a:latin typeface="Comic Sans MS" panose="030F0902030302020204" pitchFamily="66" charset="0"/>
                <a:ea typeface="Times New Roman" panose="02020603050405020304" pitchFamily="18" charset="0"/>
                <a:cs typeface="Times New Roman" panose="02020603050405020304" pitchFamily="18" charset="0"/>
              </a:rPr>
              <a:t>And you, who were dead in your trespasses and the uncircumcision of your flesh, God made alive together with him, having forgiven us all our trespasses,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by </a:t>
            </a:r>
            <a:r>
              <a:rPr lang="en-AU" u="sng" dirty="0">
                <a:latin typeface="Comic Sans MS" panose="030F0902030302020204" pitchFamily="66" charset="0"/>
                <a:ea typeface="Times New Roman" panose="02020603050405020304" pitchFamily="18" charset="0"/>
                <a:cs typeface="Times New Roman" panose="02020603050405020304" pitchFamily="18" charset="0"/>
              </a:rPr>
              <a:t>cancelling the record of debt that stood against us with its legal demands</a:t>
            </a:r>
            <a:r>
              <a:rPr lang="en-AU" dirty="0">
                <a:latin typeface="Comic Sans MS" panose="030F0902030302020204" pitchFamily="66" charset="0"/>
                <a:ea typeface="Times New Roman" panose="02020603050405020304" pitchFamily="18" charset="0"/>
                <a:cs typeface="Times New Roman" panose="02020603050405020304" pitchFamily="18" charset="0"/>
              </a:rPr>
              <a:t>.  This he set aside, nailing it to the cross.</a:t>
            </a:r>
            <a:r>
              <a:rPr lang="en-AU" dirty="0"/>
              <a:t> </a:t>
            </a:r>
            <a:endParaRPr lang="en-AU" u="sng" dirty="0">
              <a:latin typeface="Comic Sans MS" panose="030F0902030302020204" pitchFamily="66" charset="0"/>
              <a:ea typeface="Times New Roman" panose="02020603050405020304" pitchFamily="18" charset="0"/>
            </a:endParaRPr>
          </a:p>
        </p:txBody>
      </p:sp>
      <p:sp>
        <p:nvSpPr>
          <p:cNvPr id="11" name="TextBox 10">
            <a:extLst>
              <a:ext uri="{FF2B5EF4-FFF2-40B4-BE49-F238E27FC236}">
                <a16:creationId xmlns:a16="http://schemas.microsoft.com/office/drawing/2014/main" id="{9306BA2E-CFD2-BD4F-9B16-A9FF5363A7F1}"/>
              </a:ext>
            </a:extLst>
          </p:cNvPr>
          <p:cNvSpPr txBox="1"/>
          <p:nvPr/>
        </p:nvSpPr>
        <p:spPr>
          <a:xfrm>
            <a:off x="21904" y="2624430"/>
            <a:ext cx="8959957"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old allegiances to false gods and their deceptive worldly wisdom are put to death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new allegiance to the only true and complete source of Godly Wisdom  ––  Christ</a:t>
            </a:r>
          </a:p>
        </p:txBody>
      </p:sp>
      <p:sp>
        <p:nvSpPr>
          <p:cNvPr id="19" name="TextBox 18">
            <a:extLst>
              <a:ext uri="{FF2B5EF4-FFF2-40B4-BE49-F238E27FC236}">
                <a16:creationId xmlns:a16="http://schemas.microsoft.com/office/drawing/2014/main" id="{4F47AAF5-7EB6-8F4A-84C1-928FCCEF14DA}"/>
              </a:ext>
            </a:extLst>
          </p:cNvPr>
          <p:cNvSpPr txBox="1"/>
          <p:nvPr/>
        </p:nvSpPr>
        <p:spPr>
          <a:xfrm>
            <a:off x="-28918" y="3199836"/>
            <a:ext cx="8882191"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When we repent of sin and Receive Christ Jesus as Lord, Our sin is cancelled (rubbed out)</a:t>
            </a:r>
          </a:p>
        </p:txBody>
      </p:sp>
      <p:sp>
        <p:nvSpPr>
          <p:cNvPr id="20" name="TextBox 19">
            <a:extLst>
              <a:ext uri="{FF2B5EF4-FFF2-40B4-BE49-F238E27FC236}">
                <a16:creationId xmlns:a16="http://schemas.microsoft.com/office/drawing/2014/main" id="{12C61A51-FAD4-BE40-942D-60B815CC784A}"/>
              </a:ext>
            </a:extLst>
          </p:cNvPr>
          <p:cNvSpPr txBox="1"/>
          <p:nvPr/>
        </p:nvSpPr>
        <p:spPr>
          <a:xfrm>
            <a:off x="817" y="4791670"/>
            <a:ext cx="9144001"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cross was designed to be the ultimate shame for Jesus.  But He put His enemies to shame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the world would ‘shame’ us for not embracing accepted norms of our world, remain rooted in Christ (as we were taught)</a:t>
            </a:r>
          </a:p>
        </p:txBody>
      </p:sp>
    </p:spTree>
    <p:extLst>
      <p:ext uri="{BB962C8B-B14F-4D97-AF65-F5344CB8AC3E}">
        <p14:creationId xmlns:p14="http://schemas.microsoft.com/office/powerpoint/2010/main" val="131551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452386"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Walking, Alive with Christ</a:t>
            </a:r>
            <a:endParaRPr lang="en-AU" b="1"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7FF37BE-DBA3-9A44-899E-EABB397A2209}"/>
              </a:ext>
            </a:extLst>
          </p:cNvPr>
          <p:cNvSpPr txBox="1"/>
          <p:nvPr/>
        </p:nvSpPr>
        <p:spPr>
          <a:xfrm>
            <a:off x="123586" y="788984"/>
            <a:ext cx="8882191"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Resist the pressure to add anything to our faith in Christ</a:t>
            </a:r>
          </a:p>
        </p:txBody>
      </p:sp>
      <p:sp>
        <p:nvSpPr>
          <p:cNvPr id="16" name="TextBox 15">
            <a:extLst>
              <a:ext uri="{FF2B5EF4-FFF2-40B4-BE49-F238E27FC236}">
                <a16:creationId xmlns:a16="http://schemas.microsoft.com/office/drawing/2014/main" id="{F546458C-CF86-D44C-B7F2-5EBB7C5D0355}"/>
              </a:ext>
            </a:extLst>
          </p:cNvPr>
          <p:cNvSpPr txBox="1"/>
          <p:nvPr/>
        </p:nvSpPr>
        <p:spPr>
          <a:xfrm>
            <a:off x="-4532" y="1013969"/>
            <a:ext cx="9148532"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Godly wisdom is found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Worldly (empty and deceptive) wisdom is found in:</a:t>
            </a:r>
          </a:p>
          <a:p>
            <a:pPr marL="742950" lvl="1" indent="-28575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the accepted ‘norms’ of a people group (the understanding &amp; values of a society)</a:t>
            </a:r>
          </a:p>
          <a:p>
            <a:pPr marL="742950" lvl="1" indent="-28575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originates from demonic powers </a:t>
            </a:r>
          </a:p>
        </p:txBody>
      </p:sp>
      <p:sp>
        <p:nvSpPr>
          <p:cNvPr id="17" name="TextBox 16">
            <a:extLst>
              <a:ext uri="{FF2B5EF4-FFF2-40B4-BE49-F238E27FC236}">
                <a16:creationId xmlns:a16="http://schemas.microsoft.com/office/drawing/2014/main" id="{B7233656-F6C7-B847-A661-0C414665810D}"/>
              </a:ext>
            </a:extLst>
          </p:cNvPr>
          <p:cNvSpPr txBox="1"/>
          <p:nvPr/>
        </p:nvSpPr>
        <p:spPr>
          <a:xfrm>
            <a:off x="-1" y="261611"/>
            <a:ext cx="8959957"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Becoming a Christian isn’t a life-goal we tick off our list – it’s a life to be lived.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old life is crucified and buried with Christ. Raised to a new life to walk with Him</a:t>
            </a:r>
          </a:p>
        </p:txBody>
      </p:sp>
      <p:sp>
        <p:nvSpPr>
          <p:cNvPr id="8" name="TextBox 7">
            <a:extLst>
              <a:ext uri="{FF2B5EF4-FFF2-40B4-BE49-F238E27FC236}">
                <a16:creationId xmlns:a16="http://schemas.microsoft.com/office/drawing/2014/main" id="{1E0757B1-45B1-EC4C-BB54-9B17A632BBD0}"/>
              </a:ext>
            </a:extLst>
          </p:cNvPr>
          <p:cNvSpPr txBox="1"/>
          <p:nvPr/>
        </p:nvSpPr>
        <p:spPr>
          <a:xfrm>
            <a:off x="0" y="2095340"/>
            <a:ext cx="914400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Worldly wisdom (in opposition to Christ) is empty and deceptive – takes us away from Christ</a:t>
            </a:r>
          </a:p>
        </p:txBody>
      </p:sp>
      <p:sp>
        <p:nvSpPr>
          <p:cNvPr id="9" name="TextBox 8">
            <a:extLst>
              <a:ext uri="{FF2B5EF4-FFF2-40B4-BE49-F238E27FC236}">
                <a16:creationId xmlns:a16="http://schemas.microsoft.com/office/drawing/2014/main" id="{4FE1AFB0-360E-7644-A286-B13273859B29}"/>
              </a:ext>
            </a:extLst>
          </p:cNvPr>
          <p:cNvSpPr txBox="1"/>
          <p:nvPr/>
        </p:nvSpPr>
        <p:spPr>
          <a:xfrm>
            <a:off x="171873" y="2398725"/>
            <a:ext cx="8882191"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There is no other source of Godly Wisdom.  Christ is the fullness of God.  Nothing to add.</a:t>
            </a:r>
          </a:p>
        </p:txBody>
      </p:sp>
      <p:sp>
        <p:nvSpPr>
          <p:cNvPr id="10" name="Rectangle 9">
            <a:extLst>
              <a:ext uri="{FF2B5EF4-FFF2-40B4-BE49-F238E27FC236}">
                <a16:creationId xmlns:a16="http://schemas.microsoft.com/office/drawing/2014/main" id="{D20DDAB7-62A3-1343-B9E3-9B4F4A38BC68}"/>
              </a:ext>
            </a:extLst>
          </p:cNvPr>
          <p:cNvSpPr/>
          <p:nvPr/>
        </p:nvSpPr>
        <p:spPr>
          <a:xfrm>
            <a:off x="971600" y="4540517"/>
            <a:ext cx="6552728" cy="1025152"/>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Therefore, as you received Christ Jesus the Lord, so walk in him,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dirty="0">
                <a:latin typeface="Comic Sans MS" panose="030F0902030302020204" pitchFamily="66" charset="0"/>
                <a:ea typeface="Times New Roman" panose="02020603050405020304" pitchFamily="18" charset="0"/>
                <a:cs typeface="Times New Roman" panose="02020603050405020304" pitchFamily="18" charset="0"/>
              </a:rPr>
              <a:t>rooted and built up in him and established in the faith, just as you were taught, abounding in thanksgiving.</a:t>
            </a:r>
            <a:r>
              <a:rPr lang="en-AU" dirty="0"/>
              <a:t> </a:t>
            </a:r>
            <a:endParaRPr lang="en-AU" u="sng" dirty="0">
              <a:latin typeface="Comic Sans MS" panose="030F0902030302020204" pitchFamily="66" charset="0"/>
              <a:ea typeface="Times New Roman" panose="02020603050405020304" pitchFamily="18" charset="0"/>
            </a:endParaRPr>
          </a:p>
        </p:txBody>
      </p:sp>
      <p:sp>
        <p:nvSpPr>
          <p:cNvPr id="11" name="TextBox 10">
            <a:extLst>
              <a:ext uri="{FF2B5EF4-FFF2-40B4-BE49-F238E27FC236}">
                <a16:creationId xmlns:a16="http://schemas.microsoft.com/office/drawing/2014/main" id="{9306BA2E-CFD2-BD4F-9B16-A9FF5363A7F1}"/>
              </a:ext>
            </a:extLst>
          </p:cNvPr>
          <p:cNvSpPr txBox="1"/>
          <p:nvPr/>
        </p:nvSpPr>
        <p:spPr>
          <a:xfrm>
            <a:off x="21904" y="2624430"/>
            <a:ext cx="8959957"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old allegiances to false gods and their deceptive worldly wisdom are put to death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new allegiance to the only true and complete source of Godly Wisdom  ––  Christ</a:t>
            </a:r>
          </a:p>
        </p:txBody>
      </p:sp>
      <p:sp>
        <p:nvSpPr>
          <p:cNvPr id="19" name="TextBox 18">
            <a:extLst>
              <a:ext uri="{FF2B5EF4-FFF2-40B4-BE49-F238E27FC236}">
                <a16:creationId xmlns:a16="http://schemas.microsoft.com/office/drawing/2014/main" id="{4F47AAF5-7EB6-8F4A-84C1-928FCCEF14DA}"/>
              </a:ext>
            </a:extLst>
          </p:cNvPr>
          <p:cNvSpPr txBox="1"/>
          <p:nvPr/>
        </p:nvSpPr>
        <p:spPr>
          <a:xfrm>
            <a:off x="-28918" y="3199836"/>
            <a:ext cx="8882191"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When we repent of sin and Receive Christ Jesus as Lord, Our sin is cancelled (rubbed out)</a:t>
            </a:r>
          </a:p>
        </p:txBody>
      </p:sp>
      <p:sp>
        <p:nvSpPr>
          <p:cNvPr id="20" name="TextBox 19">
            <a:extLst>
              <a:ext uri="{FF2B5EF4-FFF2-40B4-BE49-F238E27FC236}">
                <a16:creationId xmlns:a16="http://schemas.microsoft.com/office/drawing/2014/main" id="{12C61A51-FAD4-BE40-942D-60B815CC784A}"/>
              </a:ext>
            </a:extLst>
          </p:cNvPr>
          <p:cNvSpPr txBox="1"/>
          <p:nvPr/>
        </p:nvSpPr>
        <p:spPr>
          <a:xfrm>
            <a:off x="56543" y="3490768"/>
            <a:ext cx="9144001"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cross was designed to be the ultimate shame for Jesus.  But He put His enemies to shame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the world would ‘shame’ us for not embracing accepted norms of our world, remain rooted in Christ (as we were taught)</a:t>
            </a:r>
          </a:p>
        </p:txBody>
      </p:sp>
    </p:spTree>
    <p:extLst>
      <p:ext uri="{BB962C8B-B14F-4D97-AF65-F5344CB8AC3E}">
        <p14:creationId xmlns:p14="http://schemas.microsoft.com/office/powerpoint/2010/main" val="151907634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138331</TotalTime>
  <Words>1359</Words>
  <Application>Microsoft Macintosh PowerPoint</Application>
  <PresentationFormat>On-screen Show (16:10)</PresentationFormat>
  <Paragraphs>81</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Comic Sans MS</vt:lpstr>
      <vt:lpstr>Courier New</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2320</cp:revision>
  <cp:lastPrinted>2021-11-04T21:36:53Z</cp:lastPrinted>
  <dcterms:created xsi:type="dcterms:W3CDTF">2016-11-04T06:28:01Z</dcterms:created>
  <dcterms:modified xsi:type="dcterms:W3CDTF">2021-11-04T21:37:00Z</dcterms:modified>
</cp:coreProperties>
</file>